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17"/>
  </p:notesMasterIdLst>
  <p:handoutMasterIdLst>
    <p:handoutMasterId r:id="rId18"/>
  </p:handoutMasterIdLst>
  <p:sldIdLst>
    <p:sldId id="604" r:id="rId7"/>
    <p:sldId id="605" r:id="rId8"/>
    <p:sldId id="606" r:id="rId9"/>
    <p:sldId id="607" r:id="rId10"/>
    <p:sldId id="608" r:id="rId11"/>
    <p:sldId id="609" r:id="rId12"/>
    <p:sldId id="610" r:id="rId13"/>
    <p:sldId id="611" r:id="rId14"/>
    <p:sldId id="612" r:id="rId15"/>
    <p:sldId id="256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2E2E"/>
    <a:srgbClr val="092C74"/>
    <a:srgbClr val="69A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6" autoAdjust="0"/>
    <p:restoredTop sz="54718"/>
  </p:normalViewPr>
  <p:slideViewPr>
    <p:cSldViewPr snapToGrid="0" showGuides="1">
      <p:cViewPr varScale="1">
        <p:scale>
          <a:sx n="122" d="100"/>
          <a:sy n="122" d="100"/>
        </p:scale>
        <p:origin x="3120" y="200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notesTextViewPr>
    <p:cViewPr>
      <p:scale>
        <a:sx n="229" d="100"/>
        <a:sy n="229" d="100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microsoft.com/office/2016/11/relationships/changesInfo" Target="changesInfos/changesInfo1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nce Pascale" userId="33a09a6f-b2d1-47a5-b3b3-352468c288fc" providerId="ADAL" clId="{CBC2E850-06E9-7442-B1A4-DEE023E4702A}"/>
    <pc:docChg chg="modSld">
      <pc:chgData name="Chance Pascale" userId="33a09a6f-b2d1-47a5-b3b3-352468c288fc" providerId="ADAL" clId="{CBC2E850-06E9-7442-B1A4-DEE023E4702A}" dt="2021-03-20T21:18:19.218" v="107" actId="255"/>
      <pc:docMkLst>
        <pc:docMk/>
      </pc:docMkLst>
      <pc:sldChg chg="modNotesTx">
        <pc:chgData name="Chance Pascale" userId="33a09a6f-b2d1-47a5-b3b3-352468c288fc" providerId="ADAL" clId="{CBC2E850-06E9-7442-B1A4-DEE023E4702A}" dt="2021-03-20T21:08:51.176" v="106" actId="20577"/>
        <pc:sldMkLst>
          <pc:docMk/>
          <pc:sldMk cId="2208323800" sldId="604"/>
        </pc:sldMkLst>
      </pc:sldChg>
      <pc:sldChg chg="modNotesTx">
        <pc:chgData name="Chance Pascale" userId="33a09a6f-b2d1-47a5-b3b3-352468c288fc" providerId="ADAL" clId="{CBC2E850-06E9-7442-B1A4-DEE023E4702A}" dt="2021-03-20T21:18:19.218" v="107" actId="255"/>
        <pc:sldMkLst>
          <pc:docMk/>
          <pc:sldMk cId="3314092113" sldId="60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3/20/21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3/20/21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ready to explore the python 3 laboratory and assignment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241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/>
              <a:t>The basic structure of the Python 3 programming labs are some required but unimportant files (__</a:t>
            </a:r>
            <a:r>
              <a:rPr lang="en-US" sz="3200" dirty="0" err="1"/>
              <a:t>init</a:t>
            </a:r>
            <a:r>
              <a:rPr lang="en-US" sz="3200" dirty="0"/>
              <a:t>__.</a:t>
            </a:r>
            <a:r>
              <a:rPr lang="en-US" sz="3200" dirty="0" err="1"/>
              <a:t>py</a:t>
            </a:r>
            <a:r>
              <a:rPr lang="en-US" sz="3200" dirty="0"/>
              <a:t> is needed for packaging and </a:t>
            </a:r>
            <a:r>
              <a:rPr lang="en-US" sz="3200" dirty="0" err="1"/>
              <a:t>requirements.txt</a:t>
            </a:r>
            <a:r>
              <a:rPr lang="en-US" sz="3200" dirty="0"/>
              <a:t> is used in conjunction with pip to retrieve the </a:t>
            </a:r>
            <a:r>
              <a:rPr lang="en-US" sz="3200" dirty="0" err="1"/>
              <a:t>pydash</a:t>
            </a:r>
            <a:r>
              <a:rPr lang="en-US" sz="3200" dirty="0"/>
              <a:t> library), the core functionality used across multiple .</a:t>
            </a:r>
            <a:r>
              <a:rPr lang="en-US" sz="3200" dirty="0" err="1"/>
              <a:t>py</a:t>
            </a:r>
            <a:r>
              <a:rPr lang="en-US" sz="3200" dirty="0"/>
              <a:t> files in </a:t>
            </a:r>
            <a:r>
              <a:rPr lang="en-US" sz="3200" dirty="0" err="1"/>
              <a:t>cure.py</a:t>
            </a:r>
            <a:r>
              <a:rPr lang="en-US" sz="3200" dirty="0"/>
              <a:t>, and the 3 example python code files.</a:t>
            </a:r>
          </a:p>
          <a:p>
            <a:endParaRPr lang="en-US" sz="3200" dirty="0"/>
          </a:p>
          <a:p>
            <a:r>
              <a:rPr lang="en-US" sz="3200" dirty="0"/>
              <a:t>The </a:t>
            </a:r>
            <a:r>
              <a:rPr lang="en-US" sz="3200" dirty="0" err="1"/>
              <a:t>core.py</a:t>
            </a:r>
            <a:r>
              <a:rPr lang="en-US" sz="3200" dirty="0"/>
              <a:t> has the purpose of holding a number of variables and functions that 3 example python files have in common.</a:t>
            </a:r>
          </a:p>
          <a:p>
            <a:endParaRPr lang="en-US" sz="3200" dirty="0"/>
          </a:p>
          <a:p>
            <a:r>
              <a:rPr lang="en-US" sz="3200" dirty="0"/>
              <a:t>The main focus of the three python parallel programming labs are around the base level parallel programming libraries, _thread and threading.</a:t>
            </a:r>
          </a:p>
          <a:p>
            <a:endParaRPr lang="en-US" sz="3200" dirty="0"/>
          </a:p>
          <a:p>
            <a:r>
              <a:rPr lang="en-US" sz="3200" dirty="0"/>
              <a:t>They will give avenues for exploration of threads, acquiring and releasing locks, and semaphores.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791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core.py</a:t>
            </a:r>
            <a:r>
              <a:rPr lang="en-US" dirty="0"/>
              <a:t> file has two parts the static publicly available functions, </a:t>
            </a:r>
            <a:r>
              <a:rPr lang="en-US" dirty="0" err="1"/>
              <a:t>thread_function</a:t>
            </a:r>
            <a:r>
              <a:rPr lang="en-US" dirty="0"/>
              <a:t> and </a:t>
            </a:r>
            <a:r>
              <a:rPr lang="en-US" dirty="0" err="1"/>
              <a:t>critical_section_acquire_release</a:t>
            </a:r>
            <a:r>
              <a:rPr lang="en-US" dirty="0"/>
              <a:t>, and the Core class which is used for creating all executable code.</a:t>
            </a:r>
          </a:p>
          <a:p>
            <a:endParaRPr lang="en-US" dirty="0"/>
          </a:p>
          <a:p>
            <a:r>
              <a:rPr lang="en-US" dirty="0"/>
              <a:t>They will be useful in conjunction with threads and lock/sync objects to perform basic parallel programming.</a:t>
            </a:r>
          </a:p>
          <a:p>
            <a:endParaRPr lang="en-US" dirty="0"/>
          </a:p>
          <a:p>
            <a:r>
              <a:rPr lang="en-US" dirty="0"/>
              <a:t>The Core class has a constructure that takes a list of quadruples, tuples with 4 values, for flag letters like h for help, destination variable that passed argument values will be placed, the default value for the variable, and the descriptive text for help output.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add_arg_parser_argument</a:t>
            </a:r>
            <a:r>
              <a:rPr lang="en-US" dirty="0"/>
              <a:t> function takes a single quadruple and converts it for use with the argument parsing library </a:t>
            </a:r>
            <a:r>
              <a:rPr lang="en-US" dirty="0" err="1"/>
              <a:t>argparser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parse_args</a:t>
            </a:r>
            <a:r>
              <a:rPr lang="en-US" dirty="0"/>
              <a:t> takes a list of arguments and initializes the destination variables based on command line arguments passed to any executable that includes a Core object.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80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constructor sets up the Core object to parse the –n argument that is used to retrieve the number of threads that will be executed in parallel.</a:t>
            </a:r>
          </a:p>
          <a:p>
            <a:endParaRPr lang="en-US" dirty="0"/>
          </a:p>
          <a:p>
            <a:r>
              <a:rPr lang="en-US" dirty="0"/>
              <a:t>The run function is use to concurrently execute the same code (</a:t>
            </a:r>
            <a:r>
              <a:rPr lang="en-US" dirty="0" err="1"/>
              <a:t>thread_function</a:t>
            </a:r>
            <a:r>
              <a:rPr lang="en-US" dirty="0"/>
              <a:t> from </a:t>
            </a:r>
            <a:r>
              <a:rPr lang="en-US" dirty="0" err="1"/>
              <a:t>core.py</a:t>
            </a:r>
            <a:r>
              <a:rPr lang="en-US" dirty="0"/>
              <a:t>) for each thread.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parse_args</a:t>
            </a:r>
            <a:r>
              <a:rPr lang="en-US" dirty="0"/>
              <a:t> sets up the core object of this class to process the passed command line arguments for the number of threads variable.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18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code should seem familiar to the previous slides, this is purposeful.</a:t>
            </a:r>
          </a:p>
          <a:p>
            <a:endParaRPr lang="en-US" dirty="0"/>
          </a:p>
          <a:p>
            <a:r>
              <a:rPr lang="en-US" dirty="0"/>
              <a:t>It was designed to fit a simple pattern that can be updated or expanded while keeping functions organized coherently between different examples.</a:t>
            </a:r>
          </a:p>
          <a:p>
            <a:endParaRPr lang="en-US" dirty="0"/>
          </a:p>
          <a:p>
            <a:r>
              <a:rPr lang="en-US" dirty="0"/>
              <a:t>For each thread started in the run method, the created Thread objects are executed in parallel, executing the same critical section of code.</a:t>
            </a:r>
          </a:p>
          <a:p>
            <a:endParaRPr lang="en-US" dirty="0"/>
          </a:p>
          <a:p>
            <a:r>
              <a:rPr lang="en-US" dirty="0"/>
              <a:t>The Lock object is used specifically to ensure that no two threads enter the same critical section of code at the same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116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semaphore example shown here executes a user-defined number of threads with a predefined number of entrants into a critical section of code based on the size of the semaphore.</a:t>
            </a:r>
          </a:p>
          <a:p>
            <a:endParaRPr lang="en-US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Each thread executes the same </a:t>
            </a:r>
            <a:r>
              <a:rPr lang="en-US" dirty="0" err="1"/>
              <a:t>critical_section_acquire_release</a:t>
            </a:r>
            <a:r>
              <a:rPr lang="en-US" dirty="0"/>
              <a:t> function with a different type of synchronization object.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Semaphores are locks that allow a larger number of threads to execute the same critical section of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81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new core object has variables for number of threads, username file, the CLI argument passed username, and Coursera assignment part id.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read_user_file</a:t>
            </a:r>
            <a:r>
              <a:rPr lang="en-US" dirty="0"/>
              <a:t> and </a:t>
            </a:r>
            <a:r>
              <a:rPr lang="en-US" dirty="0" err="1"/>
              <a:t>test_username_equality</a:t>
            </a:r>
            <a:r>
              <a:rPr lang="en-US" dirty="0"/>
              <a:t> functions are used to verify submitted code.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parse_arguments</a:t>
            </a:r>
            <a:r>
              <a:rPr lang="en-US" dirty="0"/>
              <a:t> in this case, now part of </a:t>
            </a:r>
            <a:r>
              <a:rPr lang="en-US" dirty="0" err="1"/>
              <a:t>core.py</a:t>
            </a:r>
            <a:r>
              <a:rPr lang="en-US" dirty="0"/>
              <a:t> and not in the example python file, adds arguments for number of threads, username, and part id.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813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predefined classes and functions that are part of the </a:t>
            </a:r>
            <a:r>
              <a:rPr lang="en-US" dirty="0" err="1"/>
              <a:t>assignment.py</a:t>
            </a:r>
            <a:r>
              <a:rPr lang="en-US" dirty="0"/>
              <a:t> file should not be modified but the non-logging code should be filled out with any functional code that you need to implement a fully working ticketing system.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execute_ticketing_system_participation</a:t>
            </a:r>
            <a:r>
              <a:rPr lang="en-US" dirty="0"/>
              <a:t> is a function that is available to any code with the </a:t>
            </a:r>
            <a:r>
              <a:rPr lang="en-US" dirty="0" err="1"/>
              <a:t>assignment.py</a:t>
            </a:r>
            <a:r>
              <a:rPr lang="en-US" dirty="0"/>
              <a:t> file.</a:t>
            </a:r>
          </a:p>
          <a:p>
            <a:endParaRPr lang="en-US" dirty="0"/>
          </a:p>
          <a:p>
            <a:r>
              <a:rPr lang="en-US" dirty="0"/>
              <a:t>It takes a ticket number, the current assignment part id, and a ticketing system object.</a:t>
            </a:r>
          </a:p>
          <a:p>
            <a:endParaRPr lang="en-US" dirty="0"/>
          </a:p>
          <a:p>
            <a:r>
              <a:rPr lang="en-US" dirty="0"/>
              <a:t>It will perform any steps required to have numerous threads execute the critical code in the order that tickets were pulled.</a:t>
            </a:r>
          </a:p>
          <a:p>
            <a:endParaRPr lang="en-US" dirty="0"/>
          </a:p>
          <a:p>
            <a:r>
              <a:rPr lang="en-US" dirty="0"/>
              <a:t>The ticketing system should manage access tickets to make sure that any number of threads can pull tickets and this is used in connection with the Assignment classes </a:t>
            </a:r>
            <a:r>
              <a:rPr lang="en-US" dirty="0" err="1"/>
              <a:t>manage_ticketing_system</a:t>
            </a:r>
            <a:r>
              <a:rPr lang="en-US" dirty="0"/>
              <a:t> function to ensure that all threads execute their code in the order that they pulled tickets from the ticketing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Makefile</a:t>
            </a:r>
            <a:r>
              <a:rPr lang="en-US" dirty="0"/>
              <a:t> shown here is useful for making the </a:t>
            </a:r>
            <a:r>
              <a:rPr lang="en-US" dirty="0" err="1"/>
              <a:t>assignment.py</a:t>
            </a:r>
            <a:r>
              <a:rPr lang="en-US" dirty="0"/>
              <a:t> file execute correctly.</a:t>
            </a:r>
          </a:p>
          <a:p>
            <a:endParaRPr lang="en-US" dirty="0"/>
          </a:p>
          <a:p>
            <a:r>
              <a:rPr lang="en-US" dirty="0"/>
              <a:t>Run ‘make clean build’ to remove any compiled python files and install any required python packages.</a:t>
            </a:r>
          </a:p>
          <a:p>
            <a:endParaRPr lang="en-US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last step will be to run ‘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 run ARGS="-n $NUM_THREADS -u $USERNAME -p $PART_ID”’, you will need to either set the environment variables for NUM_THREADS, USERNAME, and PART_ID, or just replace them in the make command example with values.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should not need to modify or execute this directly as there will be a button in VS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53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 descr="Quotation marks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69AC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2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2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2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2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6241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6241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301943"/>
            <a:ext cx="3706784" cy="77916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172" y="109496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81AE809D-936A-4237-B462-A8B146A6C789}"/>
              </a:ext>
            </a:extLst>
          </p:cNvPr>
          <p:cNvSpPr txBox="1"/>
          <p:nvPr userDrawn="1"/>
        </p:nvSpPr>
        <p:spPr>
          <a:xfrm>
            <a:off x="7891462" y="4735116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314264"/>
            <a:ext cx="3706784" cy="76819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6752" y="1096464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8">
            <a:extLst>
              <a:ext uri="{FF2B5EF4-FFF2-40B4-BE49-F238E27FC236}">
                <a16:creationId xmlns:a16="http://schemas.microsoft.com/office/drawing/2014/main" id="{6A3B47A9-9AB9-4359-A67A-4A3EC54C4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University 2021,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6012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9304" y="980442"/>
            <a:ext cx="3141409" cy="927216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/>
        </p:nvSpPr>
        <p:spPr>
          <a:xfrm>
            <a:off x="5062969" y="1907658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815009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5009" y="2760932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709293"/>
            <a:ext cx="4682835" cy="526467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51089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34072" y="2430265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840927"/>
            <a:ext cx="4953052" cy="579032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509214"/>
            <a:ext cx="3588328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172" y="103826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1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455555"/>
            <a:ext cx="4581006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3959" r:id="rId3"/>
    <p:sldLayoutId id="2147483964" r:id="rId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15" r:id="rId3"/>
    <p:sldLayoutId id="2147484016" r:id="rId4"/>
    <p:sldLayoutId id="2147484027" r:id="rId5"/>
    <p:sldLayoutId id="2147484033" r:id="rId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071" r:id="rId3"/>
    <p:sldLayoutId id="2147484072" r:id="rId4"/>
    <p:sldLayoutId id="2147484073" r:id="rId5"/>
    <p:sldLayoutId id="2147484082" r:id="rId6"/>
    <p:sldLayoutId id="2147484081" r:id="rId7"/>
    <p:sldLayoutId id="2147484084" r:id="rId8"/>
    <p:sldLayoutId id="2147484083" r:id="rId9"/>
    <p:sldLayoutId id="2147484085" r:id="rId10"/>
    <p:sldLayoutId id="2147484077" r:id="rId11"/>
    <p:sldLayoutId id="2147484074" r:id="rId12"/>
    <p:sldLayoutId id="2147484075" r:id="rId13"/>
    <p:sldLayoutId id="2147484078" r:id="rId14"/>
    <p:sldLayoutId id="2147484079" r:id="rId15"/>
    <p:sldLayoutId id="2147484080" r:id="rId16"/>
    <p:sldLayoutId id="2147484086" r:id="rId17"/>
    <p:sldLayoutId id="2147484087" r:id="rId18"/>
    <p:sldLayoutId id="2147484088" r:id="rId19"/>
    <p:sldLayoutId id="214748408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 Concurrent Programming with GPUs</a:t>
            </a: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47" y="3185488"/>
            <a:ext cx="8219053" cy="3667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Python 3 Laboratory and Assignment Project Structure</a:t>
            </a:r>
          </a:p>
        </p:txBody>
      </p:sp>
    </p:spTree>
    <p:extLst>
      <p:ext uri="{BB962C8B-B14F-4D97-AF65-F5344CB8AC3E}">
        <p14:creationId xmlns:p14="http://schemas.microsoft.com/office/powerpoint/2010/main" val="2208323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393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8B3AB-F8B6-6B49-A68C-F8400BB85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3 Programming Lab Examples</a:t>
            </a:r>
          </a:p>
        </p:txBody>
      </p:sp>
      <p:pic>
        <p:nvPicPr>
          <p:cNvPr id="5" name="Picture 4" descr="Coursera Lab screen capture of the python_examples directory open  in VS Code. THere are numerous files available but the most important are core.py, requirements.txt, start_new_thread_example.py, threading_lock_acquire_release_example.py, and threading_semaphore_example.py.">
            <a:extLst>
              <a:ext uri="{FF2B5EF4-FFF2-40B4-BE49-F238E27FC236}">
                <a16:creationId xmlns:a16="http://schemas.microsoft.com/office/drawing/2014/main" id="{5993EC97-411B-C44B-A090-11DB69B72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72515"/>
            <a:ext cx="3083110" cy="3562350"/>
          </a:xfrm>
          <a:prstGeom prst="rect">
            <a:avLst/>
          </a:prstGeom>
        </p:spPr>
      </p:pic>
      <p:sp>
        <p:nvSpPr>
          <p:cNvPr id="6" name="Rectangular Callout 5" descr="Core functionality used across all other python files">
            <a:extLst>
              <a:ext uri="{FF2B5EF4-FFF2-40B4-BE49-F238E27FC236}">
                <a16:creationId xmlns:a16="http://schemas.microsoft.com/office/drawing/2014/main" id="{9077AD22-0F1F-F543-9B9E-28D4190554FF}"/>
              </a:ext>
            </a:extLst>
          </p:cNvPr>
          <p:cNvSpPr/>
          <p:nvPr/>
        </p:nvSpPr>
        <p:spPr>
          <a:xfrm>
            <a:off x="1997392" y="1097279"/>
            <a:ext cx="5149215" cy="794385"/>
          </a:xfrm>
          <a:prstGeom prst="wedgeRectCallout">
            <a:avLst>
              <a:gd name="adj1" fmla="val -59439"/>
              <a:gd name="adj2" fmla="val 115230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Core functionality used across all other python files</a:t>
            </a:r>
          </a:p>
        </p:txBody>
      </p:sp>
      <p:sp>
        <p:nvSpPr>
          <p:cNvPr id="7" name="Rectangular Callout 6" descr="Example code for using threading/_thread to create new threads and run in parallel&#13;&#10;">
            <a:extLst>
              <a:ext uri="{FF2B5EF4-FFF2-40B4-BE49-F238E27FC236}">
                <a16:creationId xmlns:a16="http://schemas.microsoft.com/office/drawing/2014/main" id="{4CC51987-2ECF-884C-925A-7EC785A7F84F}"/>
              </a:ext>
            </a:extLst>
          </p:cNvPr>
          <p:cNvSpPr/>
          <p:nvPr/>
        </p:nvSpPr>
        <p:spPr>
          <a:xfrm>
            <a:off x="3543301" y="2017395"/>
            <a:ext cx="5143500" cy="622935"/>
          </a:xfrm>
          <a:prstGeom prst="wedgeRectCallout">
            <a:avLst>
              <a:gd name="adj1" fmla="val -69340"/>
              <a:gd name="adj2" fmla="val 66606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Example code for using threading/_thread to create new threads and run in parallel</a:t>
            </a:r>
          </a:p>
        </p:txBody>
      </p:sp>
      <p:sp>
        <p:nvSpPr>
          <p:cNvPr id="8" name="Rectangular Callout 7" descr="Example code for threading library’s Lock acquire and release capabilities">
            <a:extLst>
              <a:ext uri="{FF2B5EF4-FFF2-40B4-BE49-F238E27FC236}">
                <a16:creationId xmlns:a16="http://schemas.microsoft.com/office/drawing/2014/main" id="{67E82C54-9289-4146-AAB5-06A787F7C521}"/>
              </a:ext>
            </a:extLst>
          </p:cNvPr>
          <p:cNvSpPr/>
          <p:nvPr/>
        </p:nvSpPr>
        <p:spPr>
          <a:xfrm>
            <a:off x="3547111" y="2644140"/>
            <a:ext cx="5139690" cy="622935"/>
          </a:xfrm>
          <a:prstGeom prst="wedgeRectCallout">
            <a:avLst>
              <a:gd name="adj1" fmla="val -56359"/>
              <a:gd name="adj2" fmla="val 551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Example code for threading library’s Lock acquire and release capabilities</a:t>
            </a:r>
          </a:p>
        </p:txBody>
      </p:sp>
      <p:sp>
        <p:nvSpPr>
          <p:cNvPr id="9" name="Rectangular Callout 8" descr="Example code for using threading library’s semaphore object">
            <a:extLst>
              <a:ext uri="{FF2B5EF4-FFF2-40B4-BE49-F238E27FC236}">
                <a16:creationId xmlns:a16="http://schemas.microsoft.com/office/drawing/2014/main" id="{2472DB0D-1831-1F4F-A4DC-DF5A387CF57B}"/>
              </a:ext>
            </a:extLst>
          </p:cNvPr>
          <p:cNvSpPr/>
          <p:nvPr/>
        </p:nvSpPr>
        <p:spPr>
          <a:xfrm>
            <a:off x="3543301" y="3263265"/>
            <a:ext cx="5143500" cy="622935"/>
          </a:xfrm>
          <a:prstGeom prst="wedgeRectCallout">
            <a:avLst>
              <a:gd name="adj1" fmla="val -74290"/>
              <a:gd name="adj2" fmla="val -55412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Example code for using threading library’s semaphore object</a:t>
            </a:r>
          </a:p>
        </p:txBody>
      </p:sp>
    </p:spTree>
    <p:extLst>
      <p:ext uri="{BB962C8B-B14F-4D97-AF65-F5344CB8AC3E}">
        <p14:creationId xmlns:p14="http://schemas.microsoft.com/office/powerpoint/2010/main" val="3314092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96F77-749A-C549-9543-2A48169A8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Core.py</a:t>
            </a:r>
            <a:endParaRPr lang="en-US" dirty="0"/>
          </a:p>
        </p:txBody>
      </p:sp>
      <p:pic>
        <p:nvPicPr>
          <p:cNvPr id="5" name="Picture 4" descr="Content of the core.py file, shown in VS Code">
            <a:extLst>
              <a:ext uri="{FF2B5EF4-FFF2-40B4-BE49-F238E27FC236}">
                <a16:creationId xmlns:a16="http://schemas.microsoft.com/office/drawing/2014/main" id="{197CA61F-7862-7E40-A588-C2D99F2D5A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70059"/>
            <a:ext cx="4377193" cy="3747343"/>
          </a:xfrm>
          <a:prstGeom prst="rect">
            <a:avLst/>
          </a:prstGeom>
        </p:spPr>
      </p:pic>
      <p:sp>
        <p:nvSpPr>
          <p:cNvPr id="6" name="Rectangular Callout 5" descr="The thread_function function holds the basic functionality of each thread">
            <a:extLst>
              <a:ext uri="{FF2B5EF4-FFF2-40B4-BE49-F238E27FC236}">
                <a16:creationId xmlns:a16="http://schemas.microsoft.com/office/drawing/2014/main" id="{9C79330C-8D18-FB4E-A924-0AFF60D03127}"/>
              </a:ext>
            </a:extLst>
          </p:cNvPr>
          <p:cNvSpPr/>
          <p:nvPr/>
        </p:nvSpPr>
        <p:spPr>
          <a:xfrm>
            <a:off x="5049078" y="970059"/>
            <a:ext cx="3637722" cy="1359673"/>
          </a:xfrm>
          <a:prstGeom prst="wedgeRectCallout">
            <a:avLst>
              <a:gd name="adj1" fmla="val -107828"/>
              <a:gd name="adj2" fmla="val 37354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The </a:t>
            </a:r>
            <a:r>
              <a:rPr lang="en-US" dirty="0" err="1"/>
              <a:t>thread_function</a:t>
            </a:r>
            <a:r>
              <a:rPr lang="en-US" dirty="0"/>
              <a:t> function holds the basic functionality of each thread</a:t>
            </a:r>
          </a:p>
        </p:txBody>
      </p:sp>
      <p:sp>
        <p:nvSpPr>
          <p:cNvPr id="7" name="Rectangular Callout 6" descr="Executes thread_function within a synchronized critical section of code, using sync_object">
            <a:extLst>
              <a:ext uri="{FF2B5EF4-FFF2-40B4-BE49-F238E27FC236}">
                <a16:creationId xmlns:a16="http://schemas.microsoft.com/office/drawing/2014/main" id="{A74B49B8-B13C-BC41-B7A5-44EE702B5D06}"/>
              </a:ext>
            </a:extLst>
          </p:cNvPr>
          <p:cNvSpPr/>
          <p:nvPr/>
        </p:nvSpPr>
        <p:spPr>
          <a:xfrm>
            <a:off x="5049078" y="2329733"/>
            <a:ext cx="3637722" cy="1368950"/>
          </a:xfrm>
          <a:prstGeom prst="wedgeRectCallout">
            <a:avLst>
              <a:gd name="adj1" fmla="val -59085"/>
              <a:gd name="adj2" fmla="val -6506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Executes </a:t>
            </a:r>
            <a:r>
              <a:rPr lang="en-US" dirty="0" err="1"/>
              <a:t>thread_function</a:t>
            </a:r>
            <a:r>
              <a:rPr lang="en-US" dirty="0"/>
              <a:t> within a synchronized critical section of code, using </a:t>
            </a:r>
            <a:r>
              <a:rPr lang="en-US" dirty="0" err="1"/>
              <a:t>sync_object</a:t>
            </a:r>
            <a:endParaRPr lang="en-US" dirty="0"/>
          </a:p>
        </p:txBody>
      </p:sp>
      <p:sp>
        <p:nvSpPr>
          <p:cNvPr id="8" name="Rectangular Callout 7" descr="Parse and define command line arguments in a descriptive manner">
            <a:extLst>
              <a:ext uri="{FF2B5EF4-FFF2-40B4-BE49-F238E27FC236}">
                <a16:creationId xmlns:a16="http://schemas.microsoft.com/office/drawing/2014/main" id="{9DFF7F11-CC4A-D448-9100-2693EA6C9DEB}"/>
              </a:ext>
            </a:extLst>
          </p:cNvPr>
          <p:cNvSpPr/>
          <p:nvPr/>
        </p:nvSpPr>
        <p:spPr>
          <a:xfrm>
            <a:off x="5049078" y="3697357"/>
            <a:ext cx="3637722" cy="1049572"/>
          </a:xfrm>
          <a:prstGeom prst="wedgeRectCallout">
            <a:avLst>
              <a:gd name="adj1" fmla="val -59085"/>
              <a:gd name="adj2" fmla="val -6506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Parse and define command line arguments in a descriptive manner</a:t>
            </a:r>
          </a:p>
        </p:txBody>
      </p:sp>
    </p:spTree>
    <p:extLst>
      <p:ext uri="{BB962C8B-B14F-4D97-AF65-F5344CB8AC3E}">
        <p14:creationId xmlns:p14="http://schemas.microsoft.com/office/powerpoint/2010/main" val="3764384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9944B-F30E-B541-B260-E083DAEDD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Thread Function Example Code</a:t>
            </a:r>
          </a:p>
        </p:txBody>
      </p:sp>
      <p:pic>
        <p:nvPicPr>
          <p:cNvPr id="5" name="Picture 4" descr="Content of the start_new_thread_example.py file, shown in VS Code.">
            <a:extLst>
              <a:ext uri="{FF2B5EF4-FFF2-40B4-BE49-F238E27FC236}">
                <a16:creationId xmlns:a16="http://schemas.microsoft.com/office/drawing/2014/main" id="{884F1527-1365-5C4E-90EA-42DA6824F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70058"/>
            <a:ext cx="3649091" cy="3773391"/>
          </a:xfrm>
          <a:prstGeom prst="rect">
            <a:avLst/>
          </a:prstGeom>
        </p:spPr>
      </p:pic>
      <p:sp>
        <p:nvSpPr>
          <p:cNvPr id="6" name="Rectangular Callout 5" descr="Constructor for the StartNewThreadExample object">
            <a:extLst>
              <a:ext uri="{FF2B5EF4-FFF2-40B4-BE49-F238E27FC236}">
                <a16:creationId xmlns:a16="http://schemas.microsoft.com/office/drawing/2014/main" id="{C90F7E88-FBA3-FE4D-ABA0-EEB13512C68F}"/>
              </a:ext>
            </a:extLst>
          </p:cNvPr>
          <p:cNvSpPr/>
          <p:nvPr/>
        </p:nvSpPr>
        <p:spPr>
          <a:xfrm>
            <a:off x="4572000" y="1663613"/>
            <a:ext cx="4114800" cy="908137"/>
          </a:xfrm>
          <a:prstGeom prst="wedgeRectCallout">
            <a:avLst>
              <a:gd name="adj1" fmla="val -63147"/>
              <a:gd name="adj2" fmla="val 5146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Constructor for the </a:t>
            </a:r>
            <a:r>
              <a:rPr lang="en-US" dirty="0" err="1"/>
              <a:t>StartNewThreadExample</a:t>
            </a:r>
            <a:r>
              <a:rPr lang="en-US" dirty="0"/>
              <a:t> object</a:t>
            </a:r>
          </a:p>
        </p:txBody>
      </p:sp>
      <p:sp>
        <p:nvSpPr>
          <p:cNvPr id="7" name="Rectangular Callout 6" descr="main executed function, which executes a user-defined number of threads, logging various states">
            <a:extLst>
              <a:ext uri="{FF2B5EF4-FFF2-40B4-BE49-F238E27FC236}">
                <a16:creationId xmlns:a16="http://schemas.microsoft.com/office/drawing/2014/main" id="{167EB4AE-E14E-F546-99CF-E19D1067283E}"/>
              </a:ext>
            </a:extLst>
          </p:cNvPr>
          <p:cNvSpPr/>
          <p:nvPr/>
        </p:nvSpPr>
        <p:spPr>
          <a:xfrm>
            <a:off x="4572000" y="2571750"/>
            <a:ext cx="4114800" cy="908137"/>
          </a:xfrm>
          <a:prstGeom prst="wedgeRectCallout">
            <a:avLst>
              <a:gd name="adj1" fmla="val -63147"/>
              <a:gd name="adj2" fmla="val 5146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main executed function, which executes a user-defined number of threads, logging various states</a:t>
            </a:r>
          </a:p>
        </p:txBody>
      </p:sp>
      <p:sp>
        <p:nvSpPr>
          <p:cNvPr id="8" name="Rectangular Callout 7" descr="This function parses the one thread this class takes, the number of threads to execute">
            <a:extLst>
              <a:ext uri="{FF2B5EF4-FFF2-40B4-BE49-F238E27FC236}">
                <a16:creationId xmlns:a16="http://schemas.microsoft.com/office/drawing/2014/main" id="{CE616A36-AC1C-0B44-A524-FA1F96CF9835}"/>
              </a:ext>
            </a:extLst>
          </p:cNvPr>
          <p:cNvSpPr/>
          <p:nvPr/>
        </p:nvSpPr>
        <p:spPr>
          <a:xfrm>
            <a:off x="4572000" y="3481975"/>
            <a:ext cx="4114800" cy="908137"/>
          </a:xfrm>
          <a:prstGeom prst="wedgeRectCallout">
            <a:avLst>
              <a:gd name="adj1" fmla="val -82782"/>
              <a:gd name="adj2" fmla="val 1146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This function parses the one thread this class takes, the number of threads to execute</a:t>
            </a:r>
          </a:p>
        </p:txBody>
      </p:sp>
    </p:spTree>
    <p:extLst>
      <p:ext uri="{BB962C8B-B14F-4D97-AF65-F5344CB8AC3E}">
        <p14:creationId xmlns:p14="http://schemas.microsoft.com/office/powerpoint/2010/main" val="1863057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E15C5-AD66-5E46-B4D2-B5693AD7D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Python 3 Lock Acquire and Release Example Code</a:t>
            </a:r>
          </a:p>
        </p:txBody>
      </p:sp>
      <p:pic>
        <p:nvPicPr>
          <p:cNvPr id="5" name="Picture 4" descr="Content of thethreading_lock_acquire_release_example.py file, shown in VS Code.">
            <a:extLst>
              <a:ext uri="{FF2B5EF4-FFF2-40B4-BE49-F238E27FC236}">
                <a16:creationId xmlns:a16="http://schemas.microsoft.com/office/drawing/2014/main" id="{CD8E7F0A-3D06-954A-BD43-B26FFD664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63261"/>
            <a:ext cx="3484533" cy="38382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84DB3F-6211-334B-8000-A5321E6F7F08}"/>
              </a:ext>
            </a:extLst>
          </p:cNvPr>
          <p:cNvSpPr txBox="1"/>
          <p:nvPr/>
        </p:nvSpPr>
        <p:spPr>
          <a:xfrm>
            <a:off x="4572000" y="1012122"/>
            <a:ext cx="411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python file’s structure is similar to the thread example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major difference is that a Lock is shared amongst all threads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That Lock is then used by threads to ensure that each thread doesn’t execute the critical section of code at the same time.</a:t>
            </a:r>
          </a:p>
        </p:txBody>
      </p:sp>
    </p:spTree>
    <p:extLst>
      <p:ext uri="{BB962C8B-B14F-4D97-AF65-F5344CB8AC3E}">
        <p14:creationId xmlns:p14="http://schemas.microsoft.com/office/powerpoint/2010/main" val="885065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F19A3-BC90-C641-B0ED-137B2AD4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3 Semaphore example</a:t>
            </a:r>
          </a:p>
        </p:txBody>
      </p:sp>
      <p:pic>
        <p:nvPicPr>
          <p:cNvPr id="5" name="Picture 4" descr="Content of the threading_semaphore_example.py file, shown in VS Code.">
            <a:extLst>
              <a:ext uri="{FF2B5EF4-FFF2-40B4-BE49-F238E27FC236}">
                <a16:creationId xmlns:a16="http://schemas.microsoft.com/office/drawing/2014/main" id="{4095374B-0D8B-0145-8C77-5D14E1C91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66326"/>
            <a:ext cx="3605249" cy="37771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430F66-7FFD-AB4D-A035-410572C4733F}"/>
              </a:ext>
            </a:extLst>
          </p:cNvPr>
          <p:cNvSpPr txBox="1"/>
          <p:nvPr/>
        </p:nvSpPr>
        <p:spPr>
          <a:xfrm>
            <a:off x="4572001" y="991180"/>
            <a:ext cx="4114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code takes 2 command line arguments the number of threads and the size of the semaphore.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semaphore size determines how many concurrent threads can access the same critical section of code simultaneously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major difference between the lock and semaphore implementations is the underlying object Lock and Semaphore.</a:t>
            </a:r>
          </a:p>
        </p:txBody>
      </p:sp>
    </p:spTree>
    <p:extLst>
      <p:ext uri="{BB962C8B-B14F-4D97-AF65-F5344CB8AC3E}">
        <p14:creationId xmlns:p14="http://schemas.microsoft.com/office/powerpoint/2010/main" val="2888038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62919-725B-684E-84C5-5DEC9D877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3 Assignment Updated </a:t>
            </a:r>
            <a:r>
              <a:rPr lang="en-US" dirty="0" err="1"/>
              <a:t>Core.py</a:t>
            </a:r>
            <a:endParaRPr lang="en-US" dirty="0"/>
          </a:p>
        </p:txBody>
      </p:sp>
      <p:pic>
        <p:nvPicPr>
          <p:cNvPr id="5" name="Picture 4" descr="Content of the assignment's core.py file, shown in VS Code.">
            <a:extLst>
              <a:ext uri="{FF2B5EF4-FFF2-40B4-BE49-F238E27FC236}">
                <a16:creationId xmlns:a16="http://schemas.microsoft.com/office/drawing/2014/main" id="{44FC89C4-8065-5146-8FF0-172568F38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81519"/>
            <a:ext cx="3647130" cy="3761931"/>
          </a:xfrm>
          <a:prstGeom prst="rect">
            <a:avLst/>
          </a:prstGeom>
        </p:spPr>
      </p:pic>
      <p:sp>
        <p:nvSpPr>
          <p:cNvPr id="6" name="Rectangular Callout 5" descr="The new constructor adds reading. in of the .user file">
            <a:extLst>
              <a:ext uri="{FF2B5EF4-FFF2-40B4-BE49-F238E27FC236}">
                <a16:creationId xmlns:a16="http://schemas.microsoft.com/office/drawing/2014/main" id="{13092844-9631-6748-823D-D56802B327A4}"/>
              </a:ext>
            </a:extLst>
          </p:cNvPr>
          <p:cNvSpPr/>
          <p:nvPr/>
        </p:nvSpPr>
        <p:spPr>
          <a:xfrm>
            <a:off x="4572000" y="1817535"/>
            <a:ext cx="4114800" cy="754216"/>
          </a:xfrm>
          <a:prstGeom prst="wedgeRectCallout">
            <a:avLst>
              <a:gd name="adj1" fmla="val -72307"/>
              <a:gd name="adj2" fmla="val 9890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The new constructor adds reading. in of the .user file</a:t>
            </a:r>
          </a:p>
        </p:txBody>
      </p:sp>
      <p:sp>
        <p:nvSpPr>
          <p:cNvPr id="7" name="Rectangular Callout 6" descr="This function reads in the .user file in the current directory">
            <a:extLst>
              <a:ext uri="{FF2B5EF4-FFF2-40B4-BE49-F238E27FC236}">
                <a16:creationId xmlns:a16="http://schemas.microsoft.com/office/drawing/2014/main" id="{1799BA2A-B10E-5E43-9FE7-F22F3BB5C5D3}"/>
              </a:ext>
            </a:extLst>
          </p:cNvPr>
          <p:cNvSpPr/>
          <p:nvPr/>
        </p:nvSpPr>
        <p:spPr>
          <a:xfrm>
            <a:off x="4572000" y="2835474"/>
            <a:ext cx="4114800" cy="689503"/>
          </a:xfrm>
          <a:prstGeom prst="wedgeRectCallout">
            <a:avLst>
              <a:gd name="adj1" fmla="val -95887"/>
              <a:gd name="adj2" fmla="val 4972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This function reads in the .user file in the current directory</a:t>
            </a:r>
          </a:p>
        </p:txBody>
      </p:sp>
      <p:sp>
        <p:nvSpPr>
          <p:cNvPr id="8" name="Rectangular Callout 7" descr="Tests if the configured user is equivalent to the passed username">
            <a:extLst>
              <a:ext uri="{FF2B5EF4-FFF2-40B4-BE49-F238E27FC236}">
                <a16:creationId xmlns:a16="http://schemas.microsoft.com/office/drawing/2014/main" id="{1E9B7BBD-E705-7C43-A11B-2B882C3D1D3C}"/>
              </a:ext>
            </a:extLst>
          </p:cNvPr>
          <p:cNvSpPr/>
          <p:nvPr/>
        </p:nvSpPr>
        <p:spPr>
          <a:xfrm>
            <a:off x="4572000" y="3532325"/>
            <a:ext cx="4114800" cy="689503"/>
          </a:xfrm>
          <a:prstGeom prst="wedgeRectCallout">
            <a:avLst>
              <a:gd name="adj1" fmla="val -68576"/>
              <a:gd name="adj2" fmla="val -1000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Tests if the configured user is equivalent to the passed username</a:t>
            </a:r>
          </a:p>
        </p:txBody>
      </p:sp>
      <p:sp>
        <p:nvSpPr>
          <p:cNvPr id="9" name="Rectangular Callout 8" descr="This version of Core allows for 3 command line arguments&#13;&#10;">
            <a:extLst>
              <a:ext uri="{FF2B5EF4-FFF2-40B4-BE49-F238E27FC236}">
                <a16:creationId xmlns:a16="http://schemas.microsoft.com/office/drawing/2014/main" id="{4D30C050-E2A8-BC4A-A4A6-786917C68E27}"/>
              </a:ext>
            </a:extLst>
          </p:cNvPr>
          <p:cNvSpPr/>
          <p:nvPr/>
        </p:nvSpPr>
        <p:spPr>
          <a:xfrm>
            <a:off x="4572000" y="4230341"/>
            <a:ext cx="4114800" cy="689503"/>
          </a:xfrm>
          <a:prstGeom prst="wedgeRectCallout">
            <a:avLst>
              <a:gd name="adj1" fmla="val -87914"/>
              <a:gd name="adj2" fmla="val -3835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This version of Core allows for 3 command line arguments</a:t>
            </a:r>
          </a:p>
        </p:txBody>
      </p:sp>
    </p:spTree>
    <p:extLst>
      <p:ext uri="{BB962C8B-B14F-4D97-AF65-F5344CB8AC3E}">
        <p14:creationId xmlns:p14="http://schemas.microsoft.com/office/powerpoint/2010/main" val="303615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84D0-39D4-1C46-B2D0-9F697C8C3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Assignment.py</a:t>
            </a:r>
            <a:endParaRPr lang="en-US" dirty="0"/>
          </a:p>
        </p:txBody>
      </p:sp>
      <p:pic>
        <p:nvPicPr>
          <p:cNvPr id="5" name="Picture 4" descr="Content of the assignment's assignment.py file, shown in VS Code.">
            <a:extLst>
              <a:ext uri="{FF2B5EF4-FFF2-40B4-BE49-F238E27FC236}">
                <a16:creationId xmlns:a16="http://schemas.microsoft.com/office/drawing/2014/main" id="{E28A8F18-5FE7-F643-AFC5-6CBC78974F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012122"/>
            <a:ext cx="4118732" cy="3731327"/>
          </a:xfrm>
          <a:prstGeom prst="rect">
            <a:avLst/>
          </a:prstGeom>
        </p:spPr>
      </p:pic>
      <p:sp>
        <p:nvSpPr>
          <p:cNvPr id="6" name="Rectangular Callout 5" descr="This static function that executes the main functionality of the ticketing system">
            <a:extLst>
              <a:ext uri="{FF2B5EF4-FFF2-40B4-BE49-F238E27FC236}">
                <a16:creationId xmlns:a16="http://schemas.microsoft.com/office/drawing/2014/main" id="{DADF723D-2114-7943-B95F-FC5E931CC753}"/>
              </a:ext>
            </a:extLst>
          </p:cNvPr>
          <p:cNvSpPr/>
          <p:nvPr/>
        </p:nvSpPr>
        <p:spPr>
          <a:xfrm>
            <a:off x="5049078" y="1242285"/>
            <a:ext cx="3637722" cy="1068291"/>
          </a:xfrm>
          <a:prstGeom prst="wedgeRectCallout">
            <a:avLst>
              <a:gd name="adj1" fmla="val -75976"/>
              <a:gd name="adj2" fmla="val 45568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This static function that executes the main functionality of the ticketing system</a:t>
            </a:r>
          </a:p>
        </p:txBody>
      </p:sp>
      <p:sp>
        <p:nvSpPr>
          <p:cNvPr id="7" name="Rectangular Callout 6" descr="The TicketingSystem class constructor and the function to pull a ticket">
            <a:extLst>
              <a:ext uri="{FF2B5EF4-FFF2-40B4-BE49-F238E27FC236}">
                <a16:creationId xmlns:a16="http://schemas.microsoft.com/office/drawing/2014/main" id="{374864BB-A398-594D-8735-A59C2BFF8D67}"/>
              </a:ext>
            </a:extLst>
          </p:cNvPr>
          <p:cNvSpPr/>
          <p:nvPr/>
        </p:nvSpPr>
        <p:spPr>
          <a:xfrm>
            <a:off x="5049078" y="2343987"/>
            <a:ext cx="3637722" cy="1048368"/>
          </a:xfrm>
          <a:prstGeom prst="wedgeRectCallout">
            <a:avLst>
              <a:gd name="adj1" fmla="val -112817"/>
              <a:gd name="adj2" fmla="val -147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The </a:t>
            </a:r>
            <a:r>
              <a:rPr lang="en-US" dirty="0" err="1"/>
              <a:t>TicketingSystem</a:t>
            </a:r>
            <a:r>
              <a:rPr lang="en-US" dirty="0"/>
              <a:t> class constructor and the function to pull a ticket</a:t>
            </a:r>
          </a:p>
        </p:txBody>
      </p:sp>
      <p:sp>
        <p:nvSpPr>
          <p:cNvPr id="8" name="Rectangular Callout 7" descr="Assignment class which runs the code in general and specifically manages the ticketing system">
            <a:extLst>
              <a:ext uri="{FF2B5EF4-FFF2-40B4-BE49-F238E27FC236}">
                <a16:creationId xmlns:a16="http://schemas.microsoft.com/office/drawing/2014/main" id="{D265CD97-C337-A940-B4F4-534C636557C6}"/>
              </a:ext>
            </a:extLst>
          </p:cNvPr>
          <p:cNvSpPr/>
          <p:nvPr/>
        </p:nvSpPr>
        <p:spPr>
          <a:xfrm>
            <a:off x="5049078" y="3473609"/>
            <a:ext cx="3637722" cy="1048368"/>
          </a:xfrm>
          <a:prstGeom prst="wedgeRectCallout">
            <a:avLst>
              <a:gd name="adj1" fmla="val -107061"/>
              <a:gd name="adj2" fmla="val -1412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Assignment class which runs the code in general and specifically manages the ticketing system</a:t>
            </a:r>
          </a:p>
        </p:txBody>
      </p:sp>
    </p:spTree>
    <p:extLst>
      <p:ext uri="{BB962C8B-B14F-4D97-AF65-F5344CB8AC3E}">
        <p14:creationId xmlns:p14="http://schemas.microsoft.com/office/powerpoint/2010/main" val="2932887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84D0-39D4-1C46-B2D0-9F697C8C3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Makefile</a:t>
            </a:r>
            <a:endParaRPr lang="en-US" dirty="0"/>
          </a:p>
        </p:txBody>
      </p:sp>
      <p:pic>
        <p:nvPicPr>
          <p:cNvPr id="4" name="Picture 3" descr="Content of the assignment's Makefile file, shown in VS Code.">
            <a:extLst>
              <a:ext uri="{FF2B5EF4-FFF2-40B4-BE49-F238E27FC236}">
                <a16:creationId xmlns:a16="http://schemas.microsoft.com/office/drawing/2014/main" id="{8DFA2D11-D714-A34B-9956-10B2E22EA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63154"/>
            <a:ext cx="4114800" cy="26007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D2ABEF-7C58-5F43-B79D-C908A757156D}"/>
              </a:ext>
            </a:extLst>
          </p:cNvPr>
          <p:cNvSpPr txBox="1"/>
          <p:nvPr/>
        </p:nvSpPr>
        <p:spPr>
          <a:xfrm>
            <a:off x="4572000" y="1472811"/>
            <a:ext cx="411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</a:t>
            </a:r>
            <a:r>
              <a:rPr lang="en-US" dirty="0" err="1"/>
              <a:t>Makefile</a:t>
            </a:r>
            <a:r>
              <a:rPr lang="en-US" dirty="0"/>
              <a:t> has three targets for: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Cleaning artifacts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Building/retrieving required packages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Running the assignment code with arguments passed to the </a:t>
            </a:r>
            <a:r>
              <a:rPr lang="en-US" dirty="0" err="1"/>
              <a:t>Makefile</a:t>
            </a:r>
            <a:r>
              <a:rPr lang="en-US" dirty="0"/>
              <a:t> via the ARGS environment variable.</a:t>
            </a:r>
          </a:p>
        </p:txBody>
      </p:sp>
    </p:spTree>
    <p:extLst>
      <p:ext uri="{BB962C8B-B14F-4D97-AF65-F5344CB8AC3E}">
        <p14:creationId xmlns:p14="http://schemas.microsoft.com/office/powerpoint/2010/main" val="2863178463"/>
      </p:ext>
    </p:extLst>
  </p:cSld>
  <p:clrMapOvr>
    <a:masterClrMapping/>
  </p:clrMapOvr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5C33A533-D318-D947-A726-F5303DAC5C41}" vid="{8AAB8DFE-79F5-F04A-9CB9-85EC938E80CB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5C33A533-D318-D947-A726-F5303DAC5C41}" vid="{533A1E65-D138-5E42-8283-D5DFED7E00A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5C33A533-D318-D947-A726-F5303DAC5C41}" vid="{8C9195C4-32ED-1840-BB21-16BBC00D9F6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002B1FB4E1914BAF6102CCF0B910D6" ma:contentTypeVersion="12" ma:contentTypeDescription="Create a new document." ma:contentTypeScope="" ma:versionID="962aa165da8f609b095acb8d0d849b35">
  <xsd:schema xmlns:xsd="http://www.w3.org/2001/XMLSchema" xmlns:xs="http://www.w3.org/2001/XMLSchema" xmlns:p="http://schemas.microsoft.com/office/2006/metadata/properties" xmlns:ns2="fc700d6a-14c8-4431-87f0-1eb34fcb9ecc" xmlns:ns3="051abd47-9546-4a61-92e9-da62ec2358b6" targetNamespace="http://schemas.microsoft.com/office/2006/metadata/properties" ma:root="true" ma:fieldsID="c52b28453b84704499aaf2ac8c109a38" ns2:_="" ns3:_="">
    <xsd:import namespace="fc700d6a-14c8-4431-87f0-1eb34fcb9ecc"/>
    <xsd:import namespace="051abd47-9546-4a61-92e9-da62ec2358b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700d6a-14c8-4431-87f0-1eb34fcb9e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1abd47-9546-4a61-92e9-da62ec2358b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51abd47-9546-4a61-92e9-da62ec2358b6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A41BBFDC-65B7-4DBD-A4BC-56F619EE0C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700d6a-14c8-4431-87f0-1eb34fcb9ecc"/>
    <ds:schemaRef ds:uri="051abd47-9546-4a61-92e9-da62ec2358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A04465-0014-4D33-ABA2-D6924F11FEE0}">
  <ds:schemaRefs>
    <ds:schemaRef ds:uri="051abd47-9546-4a61-92e9-da62ec2358b6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fc700d6a-14c8-4431-87f0-1eb34fcb9ecc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EP Presentation Theme - Simple</Template>
  <TotalTime>2635</TotalTime>
  <Words>1277</Words>
  <Application>Microsoft Macintosh PowerPoint</Application>
  <PresentationFormat>On-screen Show (16:9)</PresentationFormat>
  <Paragraphs>101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Arial</vt:lpstr>
      <vt:lpstr>Calibri</vt:lpstr>
      <vt:lpstr>Courier New</vt:lpstr>
      <vt:lpstr>Roboto</vt:lpstr>
      <vt:lpstr>Source Sans Pro</vt:lpstr>
      <vt:lpstr>Source Serif Pro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Introduction to Concurrent Programming with GPUs</vt:lpstr>
      <vt:lpstr>Python 3 Programming Lab Examples</vt:lpstr>
      <vt:lpstr>Core.py</vt:lpstr>
      <vt:lpstr>Basic Thread Function Example Code</vt:lpstr>
      <vt:lpstr>Python 3 Lock Acquire and Release Example Code</vt:lpstr>
      <vt:lpstr>Python 3 Semaphore example</vt:lpstr>
      <vt:lpstr>Python 3 Assignment Updated Core.py</vt:lpstr>
      <vt:lpstr>Assignment.py</vt:lpstr>
      <vt:lpstr>Makefile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Concurrent Programming with GPUs</dc:title>
  <dc:creator>Chance Pascale</dc:creator>
  <cp:lastModifiedBy>Chance Pascale</cp:lastModifiedBy>
  <cp:revision>15</cp:revision>
  <dcterms:created xsi:type="dcterms:W3CDTF">2021-02-07T17:30:13Z</dcterms:created>
  <dcterms:modified xsi:type="dcterms:W3CDTF">2021-03-21T17:36:41Z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0x010100F2002B1FB4E1914BAF6102CCF0B910D6</vt:lpwstr>
  </property>
</Properties>
</file>